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3"/>
    <p:sldId id="355" r:id="rId4"/>
    <p:sldId id="365" r:id="rId5"/>
    <p:sldId id="362" r:id="rId6"/>
    <p:sldId id="367" r:id="rId7"/>
    <p:sldId id="370" r:id="rId8"/>
    <p:sldId id="366" r:id="rId9"/>
    <p:sldId id="372" r:id="rId10"/>
    <p:sldId id="375" r:id="rId11"/>
  </p:sldIdLst>
  <p:sldSz cx="12801600" cy="9601200" type="A3"/>
  <p:notesSz cx="9926320" cy="1435544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Montserrat" panose="00000500000000000000" pitchFamily="2" charset="-52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" userDrawn="1">
          <p15:clr>
            <a:srgbClr val="A4A3A4"/>
          </p15:clr>
        </p15:guide>
        <p15:guide id="2" orient="horz" pos="5746" userDrawn="1">
          <p15:clr>
            <a:srgbClr val="A4A3A4"/>
          </p15:clr>
        </p15:guide>
        <p15:guide id="3" orient="horz" pos="5564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  <p15:guide id="5" pos="449" userDrawn="1">
          <p15:clr>
            <a:srgbClr val="A4A3A4"/>
          </p15:clr>
        </p15:guide>
        <p15:guide id="6" pos="7888" userDrawn="1">
          <p15:clr>
            <a:srgbClr val="A4A3A4"/>
          </p15:clr>
        </p15:guide>
        <p15:guide id="7" pos="1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FC0"/>
    <a:srgbClr val="FF9900"/>
    <a:srgbClr val="EBDCC8"/>
    <a:srgbClr val="C6BDBA"/>
    <a:srgbClr val="FFD4AA"/>
    <a:srgbClr val="E7BD6C"/>
    <a:srgbClr val="D9D9D9"/>
    <a:srgbClr val="EED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6" autoAdjust="0"/>
    <p:restoredTop sz="94627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560" y="90"/>
      </p:cViewPr>
      <p:guideLst>
        <p:guide orient="horz" pos="416"/>
        <p:guide orient="horz" pos="5746"/>
        <p:guide orient="horz" pos="5564"/>
        <p:guide orient="horz" pos="1754"/>
        <p:guide pos="449"/>
        <p:guide pos="7888"/>
        <p:guide pos="1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DFCAF3-A95F-48E7-B90D-D477D4D0BF14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3875"/>
            <a:ext cx="645953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6908800"/>
            <a:ext cx="7942262" cy="5653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C9FF70A5-2811-452C-A309-CADFE323174E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07DF-4E2F-48BC-9043-AEAC035217B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7C9B3-FA1C-4ACE-B522-D704173D5094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8C8B-FCAE-47E1-80FB-CB7F1D65673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6E497-F169-4ECB-9CA8-765600B1515B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6F5F-0E88-487D-B878-CD83964985D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58AB2-2218-48B9-B646-3F0B544A591D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6CB8-B5F5-426B-AD59-5521C4E5BAE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FC5AB-4A51-4F75-880E-23688FE50DE0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AB12-103E-46C3-B1E9-ADFCF9FD848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A366C-82DD-47C3-82EE-A749C7C58E92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1D8A-1A65-463F-9AFB-75D91056476B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36F50-0456-4AD9-8E29-8FD9DBF818B4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95CE-90D2-4992-AED6-90A99A28942D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522F-7170-4D49-BC98-37B84755BD1E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6A3E-2358-4E3E-A1F3-1AEFA098BEFE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0C7B9-9509-42E9-9EDE-C8E353DE71F0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0160-40E1-49E2-A267-A952BCA1B7F3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2982-F65B-4AD7-9208-90074C274B59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1E63-B17F-4CDF-8F8A-47A4ADC6DD82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3A8A4-CB70-4D9E-AD00-9E688D610763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7648-53AB-4512-A60F-A858506C3A4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F95B8-A18E-4356-A349-7BF18E590BBA}" type="slidenum">
              <a:rPr lang="en-US" altLang="ru-RU"/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511175"/>
            <a:ext cx="11042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ru-RU"/>
              <a:t>Click to edit Master title style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9475" y="2555875"/>
            <a:ext cx="1104265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/>
              <a:t>Click to edit Master text styles</a:t>
            </a:r>
            <a:endParaRPr lang="en-US" altLang="ru-RU"/>
          </a:p>
          <a:p>
            <a:pPr lvl="1"/>
            <a:r>
              <a:rPr lang="en-US" altLang="ru-RU"/>
              <a:t>Second level</a:t>
            </a:r>
            <a:endParaRPr lang="en-US" altLang="ru-RU"/>
          </a:p>
          <a:p>
            <a:pPr lvl="2"/>
            <a:r>
              <a:rPr lang="en-US" altLang="ru-RU"/>
              <a:t>Third level</a:t>
            </a:r>
            <a:endParaRPr lang="en-US" altLang="ru-RU"/>
          </a:p>
          <a:p>
            <a:pPr lvl="3"/>
            <a:r>
              <a:rPr lang="en-US" altLang="ru-RU"/>
              <a:t>Fourth level</a:t>
            </a:r>
            <a:endParaRPr lang="en-US" altLang="ru-RU"/>
          </a:p>
          <a:p>
            <a:pPr lvl="4"/>
            <a:r>
              <a:rPr lang="en-US" altLang="ru-RU"/>
              <a:t>Fifth level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475" y="8899525"/>
            <a:ext cx="288131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B73CB-BEC5-4FCF-8D3A-2BF0921DDB3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213" y="8899525"/>
            <a:ext cx="43211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813" y="8899525"/>
            <a:ext cx="2881312" cy="511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C24084C9-8BAC-4E01-AD2F-7CB666520AE1}" type="slidenum">
              <a:rPr lang="en-US" altLang="ru-RU"/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2pPr>
      <a:lvl3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3pPr>
      <a:lvl4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4pPr>
      <a:lvl5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19405" indent="-319405" algn="l" defTabSz="1279525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319405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405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19405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405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02" descr="A picture containing indoor, building, bathroom, whit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r="17178"/>
          <a:stretch>
            <a:fillRect/>
          </a:stretch>
        </p:blipFill>
        <p:spPr bwMode="auto">
          <a:xfrm>
            <a:off x="-149289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603"/>
          <p:cNvSpPr txBox="1">
            <a:spLocks noChangeArrowheads="1"/>
          </p:cNvSpPr>
          <p:nvPr/>
        </p:nvSpPr>
        <p:spPr bwMode="auto">
          <a:xfrm>
            <a:off x="512618" y="2538442"/>
            <a:ext cx="11746832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Квотирование рабочих мест для трудоустройства </a:t>
            </a:r>
            <a:endParaRPr lang="ru-RU" sz="60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ИНВАЛИДОВ</a:t>
            </a:r>
            <a:endParaRPr lang="ru-RU" sz="60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488764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03"/>
          <p:cNvSpPr txBox="1">
            <a:spLocks noChangeArrowheads="1"/>
          </p:cNvSpPr>
          <p:nvPr/>
        </p:nvSpPr>
        <p:spPr bwMode="auto">
          <a:xfrm>
            <a:off x="512618" y="517451"/>
            <a:ext cx="1174683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Памятка для работодателей</a:t>
            </a:r>
            <a:endParaRPr lang="ru-RU" sz="3600" b="1" spc="-1" dirty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002323" y="2411411"/>
          <a:ext cx="11099190" cy="5196501"/>
        </p:xfrm>
        <a:graphic>
          <a:graphicData uri="http://schemas.openxmlformats.org/drawingml/2006/table">
            <a:tbl>
              <a:tblPr firstRow="1" bandRow="1"/>
              <a:tblGrid>
                <a:gridCol w="5488171"/>
                <a:gridCol w="5611019"/>
              </a:tblGrid>
              <a:tr h="2529866"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Федеральный закон Российской Федерации от </a:t>
                      </a: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12.12.2023 </a:t>
                      </a:r>
                      <a:br>
                        <a:rPr lang="ru-RU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№ </a:t>
                      </a: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565-ФЗ</a:t>
                      </a:r>
                      <a:endParaRPr lang="ru-RU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just"/>
                      <a:endParaRPr lang="ru-RU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just"/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«О </a:t>
                      </a:r>
                      <a:r>
                        <a:rPr lang="ru-RU" b="0" i="1" dirty="0" smtClean="0">
                          <a:solidFill>
                            <a:schemeClr val="accent1"/>
                          </a:solidFill>
                        </a:rPr>
                        <a:t>занятости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b="0" i="1" dirty="0" smtClean="0">
                          <a:solidFill>
                            <a:schemeClr val="accent1"/>
                          </a:solidFill>
                        </a:rPr>
                        <a:t>населения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 в </a:t>
                      </a:r>
                      <a:r>
                        <a:rPr lang="ru-RU" b="0" i="1" dirty="0" smtClean="0">
                          <a:solidFill>
                            <a:schemeClr val="accent1"/>
                          </a:solidFill>
                        </a:rPr>
                        <a:t>Российской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b="0" i="1" dirty="0" smtClean="0">
                          <a:solidFill>
                            <a:schemeClr val="accent1"/>
                          </a:solidFill>
                        </a:rPr>
                        <a:t>Федерации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»</a:t>
                      </a:r>
                      <a:endParaRPr lang="ru-RU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Постановление Правительства Российской Федерации от 30.05.2024 № 709</a:t>
                      </a:r>
                      <a:endParaRPr lang="ru-RU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just"/>
                      <a:r>
                        <a:rPr lang="ru-RU" i="1" dirty="0" smtClean="0">
                          <a:solidFill>
                            <a:schemeClr val="accent1"/>
                          </a:solidFill>
                        </a:rPr>
                        <a:t>«О порядке выполнения работодателем квоты для приема на работу инвалидов»</a:t>
                      </a:r>
                      <a:endParaRPr lang="ru-RU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416725"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Закон Чукотского автономного округа от 27.12.2004</a:t>
                      </a:r>
                      <a:r>
                        <a:rPr lang="ru-RU" b="1" baseline="0" dirty="0" smtClean="0">
                          <a:solidFill>
                            <a:schemeClr val="accent1"/>
                          </a:solidFill>
                        </a:rPr>
                        <a:t> № 68-ОЗ </a:t>
                      </a:r>
                      <a:endParaRPr lang="ru-RU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ru-RU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just"/>
                      <a:r>
                        <a:rPr lang="ru-RU" i="1" baseline="0" dirty="0" smtClean="0">
                          <a:solidFill>
                            <a:schemeClr val="accent1"/>
                          </a:solidFill>
                        </a:rPr>
                        <a:t>«О квотировании рабочих мест для инвалидов в Чукотском автономном округе»</a:t>
                      </a:r>
                      <a:endParaRPr lang="ru-RU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Приказ  Минтруда России от 16.04.2024 № 195н</a:t>
                      </a:r>
                      <a:endParaRPr lang="ru-RU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pPr algn="just"/>
                      <a:r>
                        <a:rPr lang="ru-RU" i="1" dirty="0" smtClean="0">
                          <a:solidFill>
                            <a:schemeClr val="accent1"/>
                          </a:solidFill>
                        </a:rPr>
                        <a:t>«Об утверждении форм</a:t>
                      </a:r>
                      <a:r>
                        <a:rPr lang="ru-RU" i="1" baseline="0" dirty="0" smtClean="0">
                          <a:solidFill>
                            <a:schemeClr val="accent1"/>
                          </a:solidFill>
                        </a:rPr>
                        <a:t> предоставления работодателем информации»</a:t>
                      </a:r>
                      <a:endParaRPr lang="ru-RU" i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4" y="436150"/>
            <a:ext cx="11476957" cy="19308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С 1 сентября 2024 года вступили в силу изменения законодательства о квотировании рабочих мест для трудоустройства инвалидов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516" y="260304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8306" y="4049486"/>
            <a:ext cx="11221482" cy="4294593"/>
          </a:xfrm>
        </p:spPr>
        <p:txBody>
          <a:bodyPr/>
          <a:lstStyle/>
          <a:p>
            <a:r>
              <a:rPr lang="ru-RU" sz="32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Для работодателей, численность работников которых превышает </a:t>
            </a:r>
            <a:r>
              <a:rPr lang="ru-RU" sz="3600" b="1" dirty="0">
                <a:solidFill>
                  <a:srgbClr val="FD6541"/>
                </a:solidFill>
                <a:latin typeface="Montserrat" panose="00000500000000000000" pitchFamily="2" charset="-52"/>
              </a:rPr>
              <a:t>35 человек</a:t>
            </a:r>
            <a:endParaRPr lang="ru-RU" sz="3600" b="1" dirty="0">
              <a:solidFill>
                <a:srgbClr val="FD6541"/>
              </a:solidFill>
              <a:latin typeface="Montserrat" panose="00000500000000000000" pitchFamily="2" charset="-52"/>
            </a:endParaRPr>
          </a:p>
          <a:p>
            <a:r>
              <a:rPr lang="ru-RU" sz="3200" b="1" spc="-1" dirty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Работодатели самостоятельно рассчитывают количество рабочих мест для трудоустройства инвалидов в соответствии с установленным размером квоты, исходя из среднесписочной численности работников</a:t>
            </a:r>
            <a:endParaRPr lang="ru-RU" sz="3200" b="1" spc="-1" dirty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8306" y="1482795"/>
            <a:ext cx="11042650" cy="206283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Размер квоты в Чукотском автономном округе установлен в размере – 2% от среднесписочной численности работников</a:t>
            </a:r>
            <a:endParaRPr lang="ru-RU" sz="36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474" y="2410691"/>
            <a:ext cx="11221482" cy="6236422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ЕЖЕКВАРТАЛЬНО, до 10-го числа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месяца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исходя из среднесписочной численности работников за предыдущий квартал</a:t>
            </a:r>
            <a:endParaRPr lang="ru-RU" sz="28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не учитываются работники представительств и филиалов в других регионах, а также те, кто работает во вредных или опасных условиях труда</a:t>
            </a:r>
            <a:endParaRPr lang="ru-RU" sz="28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округление дробного числа производится в сторону уменьшения до целого значения. В случае если размер рассчитанной квоты менее единицы, значение квоты принимается равным единице</a:t>
            </a:r>
            <a:endParaRPr lang="ru-RU" sz="28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1042650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Расчет численности работников в целях выполнения квоты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(п.2 Правил выполнения квоты)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474" y="2410691"/>
            <a:ext cx="11042651" cy="6236422"/>
          </a:xfrm>
        </p:spPr>
        <p:txBody>
          <a:bodyPr/>
          <a:lstStyle/>
          <a:p>
            <a:pPr algn="just"/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Заключение трудового договора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с инвалидом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на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рабочее место в вашей организации. При трудоустройстве одного инвалида I группы </a:t>
            </a:r>
            <a:r>
              <a:rPr lang="ru-RU" sz="2600" b="1" spc="-1" dirty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и </a:t>
            </a:r>
            <a:r>
              <a:rPr lang="ru-RU" sz="2600" b="1" spc="-1" dirty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одного инвалида из числа ветеранов боевых действий, указанных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в пункте 1 статьи 3 Федерального закона "О </a:t>
            </a:r>
            <a:r>
              <a:rPr lang="ru-RU" sz="2600" b="1" spc="-1" dirty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ветеранах" и принимавших участие в специальной военной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операции, исполнение </a:t>
            </a:r>
            <a:r>
              <a:rPr lang="ru-RU" sz="2600" b="1" spc="-1" dirty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квоты считается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кратным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2 рабочим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местам для трудоустройства инвалидов (</a:t>
            </a:r>
            <a:r>
              <a:rPr lang="ru-RU" sz="2600" b="1" spc="-1" dirty="0" err="1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п.п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. «а» п.3 Правил выполнения квоты)</a:t>
            </a:r>
            <a:endParaRPr lang="ru-RU" sz="26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Заключение трудового договора инвалида с иным работодателем, заключившим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соглашение с работодателем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, которому установлена квота (</a:t>
            </a:r>
            <a:r>
              <a:rPr lang="ru-RU" sz="2600" b="1" spc="-1" dirty="0" err="1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п.п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. «б» и «в» п.3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Правил выполнения квоты)</a:t>
            </a:r>
            <a:endParaRPr lang="ru-RU" sz="26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Заключение договора 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с организацией, которая обеспечивает выполнение квоты для групп организаций (</a:t>
            </a:r>
            <a:r>
              <a:rPr lang="ru-RU" sz="26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п.п</a:t>
            </a:r>
            <a:r>
              <a:rPr lang="ru-RU" sz="26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. «г» п.3 Правил выполнения квоты)</a:t>
            </a:r>
            <a:endParaRPr lang="ru-RU" sz="26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0179213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В каком случае квота считается выполненной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(п.3 Правил выполнения квоты)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270" y="2410691"/>
            <a:ext cx="11185855" cy="6236422"/>
          </a:xfrm>
        </p:spPr>
        <p:txBody>
          <a:bodyPr/>
          <a:lstStyle/>
          <a:p>
            <a:pPr algn="just"/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если работодатели являются общественными объединениями инвалидов и образованными ими организациями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</a:t>
            </a:r>
            <a:r>
              <a:rPr lang="ru-RU" sz="24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п.п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. «а» п.4 Правил выполнения квоты)</a:t>
            </a:r>
            <a:endParaRPr lang="ru-RU" sz="24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при признании работодателя несостоятельным (банкротом)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и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открытии конкурсного производства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</a:t>
            </a:r>
            <a:r>
              <a:rPr lang="ru-RU" sz="24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п.п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. «б» п.4 Правил выполнения квоты)</a:t>
            </a:r>
            <a:endParaRPr lang="ru-RU" sz="24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при уменьшении численности работников до 35 человек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 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</a:t>
            </a:r>
            <a:r>
              <a:rPr lang="ru-RU" sz="24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п.п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.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«в» п.4 Правил выполнения квоты)</a:t>
            </a:r>
            <a:endParaRPr lang="ru-RU" sz="24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при отсутствии на учете в Центре занятости безработных инвалидов, инвалидов, зарегистрированных в качестве ищущих работу соответствующих профессионально- квалификационным требованиям к вакансиям, заявленным работодателем, либо при отсутствии в Чукотском АО организаций или ИП, готовых заключить соглашение 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</a:t>
            </a:r>
            <a:r>
              <a:rPr lang="ru-RU" sz="24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п.п</a:t>
            </a:r>
            <a:r>
              <a:rPr lang="ru-RU" sz="24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. «г» п.4 Правил выполнения квоты)</a:t>
            </a:r>
            <a:endParaRPr lang="ru-RU" sz="24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0474376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В каком случае работодатель освобождается от выполнения установленной квоты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(п.4 Правил выполнения квоты)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474" y="3191069"/>
            <a:ext cx="11221482" cy="4421014"/>
          </a:xfrm>
        </p:spPr>
        <p:txBody>
          <a:bodyPr/>
          <a:lstStyle/>
          <a:p>
            <a:pPr algn="just"/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Форма № 7 </a:t>
            </a: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– </a:t>
            </a: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Информация о выполнении квоты для приема на работу инвалидов</a:t>
            </a:r>
            <a:endParaRPr lang="ru-RU" sz="36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ежемесячно </a:t>
            </a: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не позднее 10-го числа месяца, следующего за отчетным</a:t>
            </a:r>
            <a:endParaRPr lang="ru-RU" sz="36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/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в электронном виде </a:t>
            </a:r>
            <a:r>
              <a:rPr lang="ru-RU" sz="36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через портал «Работа в России» https://trudvsem.ru </a:t>
            </a:r>
            <a:endParaRPr lang="ru-RU" sz="36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0179213" cy="18557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Отчет (информация) о выполнении квоты для приема на работу инвалидов</a:t>
            </a:r>
            <a:b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 (Приказ Минтруда России </a:t>
            </a:r>
            <a:b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от 16 апреля 2024 года № 195н)</a:t>
            </a:r>
            <a:endParaRPr lang="ru-RU" sz="3600" b="1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766" y="2115684"/>
            <a:ext cx="11578442" cy="70949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Осуществляет работодателю содействие: </a:t>
            </a:r>
            <a:endParaRPr lang="ru-RU" sz="20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  <a:p>
            <a:pPr marL="0" indent="0" algn="just">
              <a:buNone/>
            </a:pPr>
            <a:r>
              <a:rPr lang="ru-RU" sz="2000" b="1" spc="-1" dirty="0">
                <a:solidFill>
                  <a:srgbClr val="4A88DA"/>
                </a:solidFill>
                <a:latin typeface="Montserrat" panose="00000500000000000000" pitchFamily="2" charset="-52"/>
              </a:rPr>
              <a:t>     - в подборе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работников из числа инвалидов, зарегистрированных в ЦЗН;</a:t>
            </a:r>
            <a:endParaRPr lang="ru-RU" sz="20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sz="2000" b="1" spc="-1" dirty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 -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в расчете квоты и установлении численности фактически трудоустроенных инвалидов.</a:t>
            </a:r>
            <a:endParaRPr lang="ru-RU" sz="2000" b="1" spc="-1" dirty="0" smtClean="0">
              <a:solidFill>
                <a:srgbClr val="4A88DA"/>
              </a:solidFill>
              <a:latin typeface="Montserrat" panose="00000500000000000000" pitchFamily="2" charset="-52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Обращается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(при отсутствии на учете инвалидов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, соответствующих профессионально-квалификационным требованиям к вакантным рабочим местам, заявленным работодателем):</a:t>
            </a:r>
            <a:endParaRPr lang="ru-RU" sz="20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>
              <a:buNone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  - к общественным объединениям инвалидов -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за содействием в поиске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работников;</a:t>
            </a:r>
            <a:endParaRPr lang="ru-RU" sz="20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>
              <a:buNone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  - к организациям или ИП -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за информацией о согласии заключить соглашение с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работодателем.</a:t>
            </a:r>
            <a:endParaRPr lang="ru-RU" sz="20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Информирует работодателя:</a:t>
            </a:r>
            <a:endParaRPr lang="ru-RU" sz="20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  <a:p>
            <a:pPr algn="just">
              <a:buNone/>
            </a:pPr>
            <a:r>
              <a:rPr lang="ru-RU" sz="2000" b="1" spc="-1" dirty="0" smtClean="0">
                <a:solidFill>
                  <a:srgbClr val="FD6541"/>
                </a:solidFill>
                <a:latin typeface="Montserrat" panose="00000500000000000000" pitchFamily="2" charset="-52"/>
                <a:ea typeface="+mj-ea"/>
                <a:cs typeface="+mj-cs"/>
              </a:rPr>
              <a:t>    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- о возможности трудоустройства инвалидов в счет выполнения квоты или о заключении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соглашения;</a:t>
            </a:r>
            <a:endParaRPr lang="ru-RU" sz="20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>
              <a:buNone/>
            </a:pP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     - о невозможности выполнения квоты в текущем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  <a:ea typeface="+mj-ea"/>
                <a:cs typeface="+mj-cs"/>
              </a:rPr>
              <a:t>квартале.</a:t>
            </a:r>
            <a:endParaRPr lang="ru-RU" sz="2000" b="1" spc="-1" dirty="0" smtClean="0">
              <a:solidFill>
                <a:srgbClr val="4A88DA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Предоставляет информацию </a:t>
            </a:r>
            <a:r>
              <a:rPr lang="ru-RU" sz="20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(по запросам работодателя)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об организациях и ИП, согласных на трудоустройство инвалидов в соответствии с соглашением</a:t>
            </a:r>
            <a:endParaRPr lang="ru-RU" sz="20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FD6541"/>
                </a:solidFill>
                <a:latin typeface="Montserrat" panose="00000500000000000000" pitchFamily="2" charset="-52"/>
              </a:rPr>
              <a:t>Реализует иные </a:t>
            </a:r>
            <a:r>
              <a:rPr lang="ru-RU" sz="20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меры.</a:t>
            </a:r>
            <a:endParaRPr lang="ru-RU" sz="2000" b="1" dirty="0">
              <a:solidFill>
                <a:srgbClr val="FD6541"/>
              </a:solidFill>
              <a:latin typeface="Montserrat" panose="00000500000000000000" pitchFamily="2" charset="-5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9475" y="259896"/>
            <a:ext cx="11042650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Содействие Центра занятости в подборе работников из числа инвалидов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(п.5 Правил выполнения квоты)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474" y="2291939"/>
            <a:ext cx="11042651" cy="5668720"/>
          </a:xfrm>
        </p:spPr>
        <p:txBody>
          <a:bodyPr/>
          <a:lstStyle/>
          <a:p>
            <a:pPr algn="just"/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Статья 5.42 – за неисполнение работодателем обязанности по созданию или выделению рабочих мест для трудоустройства инвалидов в соответствии с установленной квотой для приема на работу инвалидов, а также отказ работодателя в приеме на работу инвалида в пределах установленной квоты - для должностных лиц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штраф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20 000 - 30 000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руб.,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для ИП </a:t>
            </a:r>
            <a:r>
              <a:rPr lang="ru-RU" sz="2800" b="1" dirty="0">
                <a:solidFill>
                  <a:srgbClr val="FD6541"/>
                </a:solidFill>
                <a:latin typeface="Montserrat" panose="00000500000000000000" pitchFamily="2" charset="-52"/>
              </a:rPr>
              <a:t>штраф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30 000 – 50 000 </a:t>
            </a:r>
            <a:r>
              <a:rPr lang="ru-RU" sz="2800" b="1" dirty="0">
                <a:solidFill>
                  <a:srgbClr val="FD6541"/>
                </a:solidFill>
                <a:latin typeface="Montserrat" panose="00000500000000000000" pitchFamily="2" charset="-52"/>
              </a:rPr>
              <a:t>руб., 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для </a:t>
            </a:r>
            <a:r>
              <a:rPr lang="ru-RU" sz="2800" b="1" spc="-1" dirty="0">
                <a:solidFill>
                  <a:srgbClr val="4A88DA"/>
                </a:solidFill>
                <a:latin typeface="Montserrat" panose="00000500000000000000" pitchFamily="2" charset="-52"/>
              </a:rPr>
              <a:t>юридических лиц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штраф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50 000 - 100 000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руб.</a:t>
            </a:r>
            <a:endParaRPr lang="ru-RU" sz="2800" b="1" spc="-1" dirty="0">
              <a:solidFill>
                <a:srgbClr val="4A88DA"/>
              </a:solidFill>
              <a:latin typeface="Montserrat" panose="00000500000000000000" pitchFamily="2" charset="-52"/>
            </a:endParaRPr>
          </a:p>
          <a:p>
            <a:pPr algn="just"/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Статья 19.7 – за </a:t>
            </a:r>
            <a:r>
              <a:rPr lang="ru-RU" sz="2800" b="1" spc="-1" dirty="0" err="1" smtClean="0">
                <a:solidFill>
                  <a:srgbClr val="4A88DA"/>
                </a:solidFill>
                <a:latin typeface="Montserrat" panose="00000500000000000000" pitchFamily="2" charset="-52"/>
              </a:rPr>
              <a:t>непредоставление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 или несвоевременное предоставление сведений – для должностных лиц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предупреждение или штраф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300 -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500 руб.</a:t>
            </a:r>
            <a:r>
              <a:rPr lang="ru-RU" sz="28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, для юридических лиц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предупреждение или штраф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3 000-5 000 </a:t>
            </a:r>
            <a:r>
              <a:rPr lang="ru-RU" sz="2800" b="1" dirty="0" smtClean="0">
                <a:solidFill>
                  <a:srgbClr val="FD6541"/>
                </a:solidFill>
                <a:latin typeface="Montserrat" panose="00000500000000000000" pitchFamily="2" charset="-52"/>
              </a:rPr>
              <a:t>руб.</a:t>
            </a:r>
            <a:endParaRPr lang="ru-RU" sz="2800" b="1" dirty="0" smtClean="0">
              <a:solidFill>
                <a:srgbClr val="FD6541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92531" y="436150"/>
            <a:ext cx="11042650" cy="1855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  <a:t>Ответственность работодателей </a:t>
            </a:r>
            <a:br>
              <a:rPr lang="ru-RU" sz="3200" b="1" dirty="0" smtClean="0">
                <a:solidFill>
                  <a:srgbClr val="FD6541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spc="-1" dirty="0" smtClean="0">
                <a:solidFill>
                  <a:srgbClr val="4A88DA"/>
                </a:solidFill>
                <a:latin typeface="Montserrat" panose="00000500000000000000" pitchFamily="2" charset="-52"/>
              </a:rPr>
              <a:t>(КоАП РФ предусмотрены штрафы)</a:t>
            </a:r>
            <a:endParaRPr lang="ru-RU" sz="3200" dirty="0" smtClean="0">
              <a:solidFill>
                <a:srgbClr val="FD6541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Содержимое 3" descr="Лгого - Работа России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8647113"/>
            <a:ext cx="1297744" cy="5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1" y="436150"/>
            <a:ext cx="78133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5154</Words>
  <Application>WPS Presentation</Application>
  <PresentationFormat>A3 (297x420 мм)</PresentationFormat>
  <Paragraphs>73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Calibri Light</vt:lpstr>
      <vt:lpstr>Montserrat</vt:lpstr>
      <vt:lpstr>Microsoft YaHei</vt:lpstr>
      <vt:lpstr>Arial Unicode MS</vt:lpstr>
      <vt:lpstr>Office Theme</vt:lpstr>
      <vt:lpstr>PowerPoint 演示文稿</vt:lpstr>
      <vt:lpstr>С 1 сентября 2024 года вступили в силу изменения законодательства о квотировании рабочих мест для трудоустройства инвалидов</vt:lpstr>
      <vt:lpstr>Размер квоты в Чукотском автономном округе установлен в размере – 2% от среднесписочной численности работников</vt:lpstr>
      <vt:lpstr>Расчет численности работников в целях выполнения квоты  (п.2 Правил выполнения квоты)</vt:lpstr>
      <vt:lpstr>В каком случае квота считается выполненной  (п.3 Правил выполнения квоты)</vt:lpstr>
      <vt:lpstr>В каком случае работодатель освобождается от выполнения установленной квоты  (п.4 Правил выполнения квоты)</vt:lpstr>
      <vt:lpstr>Отчет (информация) о выполнении квоты для приема на работу инвалидов  (Приказ Минтруда России  от 16 апреля 2024 года № 195н)</vt:lpstr>
      <vt:lpstr>Содействие Центра занятости в подборе работников из числа инвалидов  (п.5 Правил выполнения квоты)</vt:lpstr>
      <vt:lpstr>Ответственность работодателей  (КоАП РФ предусмотрены штрафы)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Илья Николаевич Ершов</dc:creator>
  <cp:lastModifiedBy>admin_2</cp:lastModifiedBy>
  <cp:revision>355</cp:revision>
  <cp:lastPrinted>2021-12-08T15:49:00Z</cp:lastPrinted>
  <dcterms:created xsi:type="dcterms:W3CDTF">2021-12-07T09:13:00Z</dcterms:created>
  <dcterms:modified xsi:type="dcterms:W3CDTF">2026-03-25T05:43:41Z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4EF6FE93A668447FA2EFC407ABDF283E_12</vt:lpwstr>
  </property>
  <property fmtid="{D5CDD505-2E9C-101B-9397-08002B2CF9AE}" pid="3" name="KSOProductBuildVer">
    <vt:lpwstr>1049-12.2.0.23196</vt:lpwstr>
  </property>
</Properties>
</file>